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5" r:id="rId7"/>
    <p:sldId id="266" r:id="rId8"/>
    <p:sldId id="262" r:id="rId9"/>
    <p:sldId id="267" r:id="rId10"/>
    <p:sldId id="263" r:id="rId11"/>
    <p:sldId id="264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A7E1C"/>
    <a:srgbClr val="47C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092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421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95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1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970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316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476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392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808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503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499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759D-5595-4446-B3F9-F64EF4D058EC}" type="datetimeFigureOut">
              <a:rPr lang="sk-SK" smtClean="0"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948D5-9FE8-4317-960C-4BE7AF0F3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628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b="1" dirty="0" smtClean="0"/>
              <a:t>Pravidlá identifikácie teoretickej výučby</a:t>
            </a:r>
            <a:endParaRPr lang="sk-SK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Pravidlá pípaní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1017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Náhradné vyučovacie hodiny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Pri plánovaní náhradnej hodiny medzi hodinami sa musí plánovať prestávka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Na začiatok a na koniec každej hodiny žiaci a aj inštruktor sa musia identifikovať</a:t>
            </a:r>
          </a:p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2067696" y="3006811"/>
            <a:ext cx="2141838" cy="6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14:00 – 14:45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4209534" y="3006811"/>
            <a:ext cx="395417" cy="6178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k-SK" sz="1200" dirty="0" smtClean="0"/>
              <a:t>prestávka</a:t>
            </a:r>
            <a:endParaRPr lang="sk-SK" sz="1200" dirty="0"/>
          </a:p>
        </p:txBody>
      </p:sp>
      <p:sp>
        <p:nvSpPr>
          <p:cNvPr id="6" name="Obdĺžnik 5"/>
          <p:cNvSpPr/>
          <p:nvPr/>
        </p:nvSpPr>
        <p:spPr>
          <a:xfrm>
            <a:off x="4604951" y="3006811"/>
            <a:ext cx="2141838" cy="6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14:50 – 15:35</a:t>
            </a:r>
            <a:endParaRPr lang="sk-SK" dirty="0"/>
          </a:p>
        </p:txBody>
      </p:sp>
      <p:sp>
        <p:nvSpPr>
          <p:cNvPr id="7" name="Obdĺžnik 6"/>
          <p:cNvSpPr/>
          <p:nvPr/>
        </p:nvSpPr>
        <p:spPr>
          <a:xfrm>
            <a:off x="6746789" y="3006811"/>
            <a:ext cx="395417" cy="6178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142206" y="3006811"/>
            <a:ext cx="2141838" cy="6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15:40 – 16:25</a:t>
            </a:r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2086228" y="3689198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11" name="Obdĺžnik 10"/>
          <p:cNvSpPr/>
          <p:nvPr/>
        </p:nvSpPr>
        <p:spPr>
          <a:xfrm>
            <a:off x="1769072" y="3688682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2" name="Obdĺžnik 11"/>
          <p:cNvSpPr/>
          <p:nvPr/>
        </p:nvSpPr>
        <p:spPr>
          <a:xfrm>
            <a:off x="4238366" y="3689714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3" name="Obdĺžnik 12"/>
          <p:cNvSpPr/>
          <p:nvPr/>
        </p:nvSpPr>
        <p:spPr>
          <a:xfrm>
            <a:off x="3921210" y="3689715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14" name="Obdĺžnik 13"/>
          <p:cNvSpPr/>
          <p:nvPr/>
        </p:nvSpPr>
        <p:spPr>
          <a:xfrm>
            <a:off x="4604951" y="4247909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15" name="Obdĺžnik 14"/>
          <p:cNvSpPr/>
          <p:nvPr/>
        </p:nvSpPr>
        <p:spPr>
          <a:xfrm>
            <a:off x="4287795" y="4247393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6" name="Obdĺžnik 15"/>
          <p:cNvSpPr/>
          <p:nvPr/>
        </p:nvSpPr>
        <p:spPr>
          <a:xfrm>
            <a:off x="7168978" y="3689714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17" name="Obdĺžnik 16"/>
          <p:cNvSpPr/>
          <p:nvPr/>
        </p:nvSpPr>
        <p:spPr>
          <a:xfrm>
            <a:off x="6851822" y="3689198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>
          <a:xfrm>
            <a:off x="6775619" y="4247910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9" name="Obdĺžnik 18"/>
          <p:cNvSpPr/>
          <p:nvPr/>
        </p:nvSpPr>
        <p:spPr>
          <a:xfrm>
            <a:off x="6458463" y="4247911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20" name="Obdĺžnik 19"/>
          <p:cNvSpPr/>
          <p:nvPr/>
        </p:nvSpPr>
        <p:spPr>
          <a:xfrm>
            <a:off x="9321116" y="3667089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21" name="Obdĺžnik 20"/>
          <p:cNvSpPr/>
          <p:nvPr/>
        </p:nvSpPr>
        <p:spPr>
          <a:xfrm>
            <a:off x="9003960" y="3667090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cxnSp>
        <p:nvCxnSpPr>
          <p:cNvPr id="22" name="Rovná spojnica 21"/>
          <p:cNvCxnSpPr/>
          <p:nvPr/>
        </p:nvCxnSpPr>
        <p:spPr>
          <a:xfrm>
            <a:off x="2067696" y="3624649"/>
            <a:ext cx="14420" cy="783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H="1">
            <a:off x="4185843" y="3630806"/>
            <a:ext cx="11331" cy="7772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 flipH="1">
            <a:off x="4596707" y="3624649"/>
            <a:ext cx="10300" cy="11615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 flipH="1">
            <a:off x="6748834" y="3603898"/>
            <a:ext cx="10300" cy="11615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ovná spojnica 25"/>
          <p:cNvCxnSpPr/>
          <p:nvPr/>
        </p:nvCxnSpPr>
        <p:spPr>
          <a:xfrm>
            <a:off x="7138098" y="3614274"/>
            <a:ext cx="7200" cy="793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ovná spojnica 26"/>
          <p:cNvCxnSpPr/>
          <p:nvPr/>
        </p:nvCxnSpPr>
        <p:spPr>
          <a:xfrm flipH="1">
            <a:off x="9276842" y="3632268"/>
            <a:ext cx="13373" cy="7757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/>
          <p:nvPr/>
        </p:nvCxnSpPr>
        <p:spPr>
          <a:xfrm>
            <a:off x="2067696" y="4347034"/>
            <a:ext cx="212947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>
            <a:off x="4615244" y="4765433"/>
            <a:ext cx="212947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ovná spojovacia šípka 30"/>
          <p:cNvCxnSpPr/>
          <p:nvPr/>
        </p:nvCxnSpPr>
        <p:spPr>
          <a:xfrm>
            <a:off x="7138098" y="4248181"/>
            <a:ext cx="212947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bdĺžnik 36"/>
          <p:cNvSpPr/>
          <p:nvPr/>
        </p:nvSpPr>
        <p:spPr>
          <a:xfrm>
            <a:off x="2158312" y="4412804"/>
            <a:ext cx="1902925" cy="254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1. Náhradná hodina</a:t>
            </a:r>
            <a:endParaRPr lang="sk-SK" sz="1200" dirty="0">
              <a:solidFill>
                <a:schemeClr val="tx1"/>
              </a:solidFill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4682174" y="4786184"/>
            <a:ext cx="1902925" cy="254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>
                <a:solidFill>
                  <a:schemeClr val="tx1"/>
                </a:solidFill>
              </a:rPr>
              <a:t>2</a:t>
            </a:r>
            <a:r>
              <a:rPr lang="sk-SK" sz="1200" dirty="0" smtClean="0">
                <a:solidFill>
                  <a:schemeClr val="tx1"/>
                </a:solidFill>
              </a:rPr>
              <a:t>. Náhradná hodina</a:t>
            </a:r>
            <a:endParaRPr lang="sk-SK" sz="1200" dirty="0">
              <a:solidFill>
                <a:schemeClr val="tx1"/>
              </a:solidFill>
            </a:endParaRPr>
          </a:p>
        </p:txBody>
      </p:sp>
      <p:sp>
        <p:nvSpPr>
          <p:cNvPr id="39" name="Obdĺžnik 38"/>
          <p:cNvSpPr/>
          <p:nvPr/>
        </p:nvSpPr>
        <p:spPr>
          <a:xfrm>
            <a:off x="7261662" y="4314082"/>
            <a:ext cx="1902925" cy="254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>
                <a:solidFill>
                  <a:schemeClr val="tx1"/>
                </a:solidFill>
              </a:rPr>
              <a:t>3</a:t>
            </a:r>
            <a:r>
              <a:rPr lang="sk-SK" sz="1200" dirty="0" smtClean="0">
                <a:solidFill>
                  <a:schemeClr val="tx1"/>
                </a:solidFill>
              </a:rPr>
              <a:t>. Náhradná hodina</a:t>
            </a:r>
            <a:endParaRPr lang="sk-SK" sz="1200" dirty="0">
              <a:solidFill>
                <a:schemeClr val="tx1"/>
              </a:solidFill>
            </a:endParaRPr>
          </a:p>
        </p:txBody>
      </p:sp>
      <p:cxnSp>
        <p:nvCxnSpPr>
          <p:cNvPr id="41" name="Rovná spojnica 40"/>
          <p:cNvCxnSpPr/>
          <p:nvPr/>
        </p:nvCxnSpPr>
        <p:spPr>
          <a:xfrm flipV="1">
            <a:off x="4209534" y="2802088"/>
            <a:ext cx="1022" cy="2047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ovná spojnica 41"/>
          <p:cNvCxnSpPr/>
          <p:nvPr/>
        </p:nvCxnSpPr>
        <p:spPr>
          <a:xfrm flipH="1" flipV="1">
            <a:off x="4588469" y="2725159"/>
            <a:ext cx="12360" cy="3295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 flipV="1">
            <a:off x="6738563" y="2802088"/>
            <a:ext cx="6159" cy="2039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Rovná spojnica 43"/>
          <p:cNvCxnSpPr/>
          <p:nvPr/>
        </p:nvCxnSpPr>
        <p:spPr>
          <a:xfrm flipV="1">
            <a:off x="7129861" y="2802088"/>
            <a:ext cx="7711" cy="2039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ovná spojovacia šípka 45"/>
          <p:cNvCxnSpPr/>
          <p:nvPr/>
        </p:nvCxnSpPr>
        <p:spPr>
          <a:xfrm>
            <a:off x="4217769" y="2846173"/>
            <a:ext cx="37893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Rovná spojovacia šípka 46"/>
          <p:cNvCxnSpPr/>
          <p:nvPr/>
        </p:nvCxnSpPr>
        <p:spPr>
          <a:xfrm>
            <a:off x="6726203" y="2846173"/>
            <a:ext cx="37893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Obdĺžnik 50"/>
          <p:cNvSpPr/>
          <p:nvPr/>
        </p:nvSpPr>
        <p:spPr>
          <a:xfrm>
            <a:off x="3970638" y="2537254"/>
            <a:ext cx="922637" cy="1817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chemeClr val="tx1"/>
                </a:solidFill>
              </a:rPr>
              <a:t>prestávka</a:t>
            </a:r>
            <a:endParaRPr lang="sk-SK" sz="1400" dirty="0">
              <a:solidFill>
                <a:schemeClr val="tx1"/>
              </a:solidFill>
            </a:endParaRPr>
          </a:p>
        </p:txBody>
      </p:sp>
      <p:sp>
        <p:nvSpPr>
          <p:cNvPr id="53" name="Obdĺžnik 52"/>
          <p:cNvSpPr/>
          <p:nvPr/>
        </p:nvSpPr>
        <p:spPr>
          <a:xfrm>
            <a:off x="6433755" y="2542232"/>
            <a:ext cx="1023547" cy="163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chemeClr val="tx1"/>
                </a:solidFill>
              </a:rPr>
              <a:t>prestávka</a:t>
            </a:r>
            <a:endParaRPr lang="sk-SK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223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Pripojenie náhradnej vyučovacej hodiny k blokovej hodine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Pri </a:t>
            </a:r>
            <a:r>
              <a:rPr lang="sk-SK" dirty="0"/>
              <a:t>plánovaní náhradnej hodiny </a:t>
            </a:r>
            <a:r>
              <a:rPr lang="sk-SK" dirty="0" smtClean="0"/>
              <a:t>k blokovej hodine, medzi blokovou hodinou a náhradnú hodinu </a:t>
            </a:r>
            <a:r>
              <a:rPr lang="sk-SK" dirty="0" smtClean="0">
                <a:solidFill>
                  <a:srgbClr val="FF0000"/>
                </a:solidFill>
              </a:rPr>
              <a:t>musí byť plánovaná prestávka!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 </a:t>
            </a:r>
            <a:r>
              <a:rPr lang="sk-SK" dirty="0" smtClean="0"/>
              <a:t>začiatku </a:t>
            </a:r>
            <a:r>
              <a:rPr lang="sk-SK" dirty="0"/>
              <a:t>a </a:t>
            </a:r>
            <a:r>
              <a:rPr lang="sk-SK" dirty="0" smtClean="0"/>
              <a:t>konca blokovej hodiny a po prestávke na začiatok </a:t>
            </a:r>
            <a:r>
              <a:rPr lang="sk-SK" dirty="0"/>
              <a:t>a </a:t>
            </a:r>
            <a:r>
              <a:rPr lang="sk-SK" dirty="0" smtClean="0"/>
              <a:t> konca náhradnej hodiny </a:t>
            </a:r>
            <a:r>
              <a:rPr lang="sk-SK" dirty="0"/>
              <a:t>žiaci a aj inštruktor sa musia </a:t>
            </a:r>
            <a:r>
              <a:rPr lang="sk-SK" dirty="0" smtClean="0"/>
              <a:t>identifikovať na identifikačnom zariadení učebne.</a:t>
            </a:r>
            <a:endParaRPr lang="sk-SK" dirty="0"/>
          </a:p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519882" y="3470501"/>
            <a:ext cx="3031524" cy="5931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14:00 – 14:45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4551406" y="3470501"/>
            <a:ext cx="3031524" cy="5931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0"/>
                <a:solidFill>
                  <a:schemeClr val="tx1"/>
                </a:solidFill>
              </a:rPr>
              <a:t>14:45 – 15:30</a:t>
            </a:r>
            <a:endParaRPr lang="sk-SK" b="1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7582930" y="3470501"/>
            <a:ext cx="395417" cy="5931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7978347" y="3470501"/>
            <a:ext cx="2141838" cy="593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15:40 – 16:25</a:t>
            </a:r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1519882" y="4119655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9" name="Obdĺžnik 8"/>
          <p:cNvSpPr/>
          <p:nvPr/>
        </p:nvSpPr>
        <p:spPr>
          <a:xfrm>
            <a:off x="1202726" y="4119139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7582930" y="4119655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1" name="Obdĺžnik 10"/>
          <p:cNvSpPr/>
          <p:nvPr/>
        </p:nvSpPr>
        <p:spPr>
          <a:xfrm>
            <a:off x="7265774" y="4119656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12" name="Obdĺžnik 11"/>
          <p:cNvSpPr/>
          <p:nvPr/>
        </p:nvSpPr>
        <p:spPr>
          <a:xfrm>
            <a:off x="8044251" y="4499110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13" name="Obdĺžnik 12"/>
          <p:cNvSpPr/>
          <p:nvPr/>
        </p:nvSpPr>
        <p:spPr>
          <a:xfrm>
            <a:off x="7727095" y="4498594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4" name="Obdĺžnik 13"/>
          <p:cNvSpPr/>
          <p:nvPr/>
        </p:nvSpPr>
        <p:spPr>
          <a:xfrm>
            <a:off x="10437341" y="4499110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5" name="Obdĺžnik 14"/>
          <p:cNvSpPr/>
          <p:nvPr/>
        </p:nvSpPr>
        <p:spPr>
          <a:xfrm>
            <a:off x="10120185" y="4499111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cxnSp>
        <p:nvCxnSpPr>
          <p:cNvPr id="23" name="Rovná spojnica 22"/>
          <p:cNvCxnSpPr/>
          <p:nvPr/>
        </p:nvCxnSpPr>
        <p:spPr>
          <a:xfrm>
            <a:off x="1519882" y="4061991"/>
            <a:ext cx="0" cy="9301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>
            <a:off x="7582930" y="4033524"/>
            <a:ext cx="0" cy="9301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ovná spojnica 25"/>
          <p:cNvCxnSpPr/>
          <p:nvPr/>
        </p:nvCxnSpPr>
        <p:spPr>
          <a:xfrm>
            <a:off x="7978347" y="4033523"/>
            <a:ext cx="37072" cy="1106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ovná spojnica 26"/>
          <p:cNvCxnSpPr/>
          <p:nvPr/>
        </p:nvCxnSpPr>
        <p:spPr>
          <a:xfrm>
            <a:off x="10120185" y="4061991"/>
            <a:ext cx="0" cy="1078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ovná spojnica 30"/>
          <p:cNvCxnSpPr/>
          <p:nvPr/>
        </p:nvCxnSpPr>
        <p:spPr>
          <a:xfrm flipV="1">
            <a:off x="7582930" y="3286897"/>
            <a:ext cx="0" cy="1836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ovná spojnica 31"/>
          <p:cNvCxnSpPr/>
          <p:nvPr/>
        </p:nvCxnSpPr>
        <p:spPr>
          <a:xfrm flipV="1">
            <a:off x="7978347" y="3286897"/>
            <a:ext cx="0" cy="1836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Rovná spojovacia šípka 33"/>
          <p:cNvCxnSpPr/>
          <p:nvPr/>
        </p:nvCxnSpPr>
        <p:spPr>
          <a:xfrm>
            <a:off x="1534298" y="4579463"/>
            <a:ext cx="60342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Rovná spojovacia šípka 35"/>
          <p:cNvCxnSpPr/>
          <p:nvPr/>
        </p:nvCxnSpPr>
        <p:spPr>
          <a:xfrm>
            <a:off x="8044251" y="4963663"/>
            <a:ext cx="207593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bdĺžnik 37"/>
          <p:cNvSpPr/>
          <p:nvPr/>
        </p:nvSpPr>
        <p:spPr>
          <a:xfrm>
            <a:off x="3476368" y="4279776"/>
            <a:ext cx="2199502" cy="247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dvojblok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9" name="Obdĺžnik 38"/>
          <p:cNvSpPr/>
          <p:nvPr/>
        </p:nvSpPr>
        <p:spPr>
          <a:xfrm>
            <a:off x="8509686" y="4703805"/>
            <a:ext cx="1342768" cy="259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Náhradná hodina</a:t>
            </a:r>
            <a:endParaRPr lang="sk-SK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00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Teoretická výučba je štandardne vedená 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Dvojhodinových blokoch (2x45 minút)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Trojhodinových blokoch (3x45minút)</a:t>
            </a:r>
          </a:p>
          <a:p>
            <a:endParaRPr lang="sk-SK" dirty="0"/>
          </a:p>
          <a:p>
            <a:endParaRPr lang="sk-SK" dirty="0" smtClean="0"/>
          </a:p>
        </p:txBody>
      </p:sp>
      <p:sp>
        <p:nvSpPr>
          <p:cNvPr id="4" name="Obdĺžnik 3"/>
          <p:cNvSpPr/>
          <p:nvPr/>
        </p:nvSpPr>
        <p:spPr>
          <a:xfrm>
            <a:off x="1169774" y="2912196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45 minút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4201298" y="2912196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45 minút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169774" y="4944115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45 minút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201298" y="4944115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45 minút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7232822" y="4944115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45 minút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046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 vyučovaní musia byť prítomný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09150"/>
            <a:ext cx="10515600" cy="4351338"/>
          </a:xfrm>
        </p:spPr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375719" y="3171567"/>
            <a:ext cx="2866768" cy="634313"/>
          </a:xfrm>
          <a:prstGeom prst="rect">
            <a:avLst/>
          </a:prstGeom>
          <a:solidFill>
            <a:srgbClr val="47C54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žiaci</a:t>
            </a:r>
            <a:endParaRPr lang="sk-SK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6396681" y="3171568"/>
            <a:ext cx="2866768" cy="63431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inštruktor</a:t>
            </a:r>
            <a:endParaRPr lang="sk-SK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Kríž 5"/>
          <p:cNvSpPr/>
          <p:nvPr/>
        </p:nvSpPr>
        <p:spPr>
          <a:xfrm>
            <a:off x="5028170" y="3171567"/>
            <a:ext cx="615778" cy="634313"/>
          </a:xfrm>
          <a:prstGeom prst="plus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691979" y="5084459"/>
            <a:ext cx="10948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Upozornenie:</a:t>
            </a:r>
            <a:r>
              <a:rPr lang="sk-SK" dirty="0"/>
              <a:t> </a:t>
            </a:r>
          </a:p>
          <a:p>
            <a:r>
              <a:rPr lang="sk-SK" dirty="0"/>
              <a:t>Inštruktor autoškoly nemôže začať výučbu teórie sám, </a:t>
            </a:r>
            <a:r>
              <a:rPr lang="sk-SK" dirty="0" err="1"/>
              <a:t>t.j</a:t>
            </a:r>
            <a:r>
              <a:rPr lang="sk-SK" dirty="0"/>
              <a:t>. bez potvrdenia účasti minimálne jedného účastníka kurzu. </a:t>
            </a:r>
          </a:p>
        </p:txBody>
      </p:sp>
    </p:spTree>
    <p:extLst>
      <p:ext uri="{BB962C8B-B14F-4D97-AF65-F5344CB8AC3E}">
        <p14:creationId xmlns:p14="http://schemas.microsoft.com/office/powerpoint/2010/main" val="315925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 uznanie hodiny musia byť splnené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 úspešné uznanie účasti na vyučovacej hodine výučby  </a:t>
            </a:r>
            <a:r>
              <a:rPr lang="sk-SK" b="1" dirty="0" smtClean="0">
                <a:solidFill>
                  <a:srgbClr val="C00000"/>
                </a:solidFill>
              </a:rPr>
              <a:t>MUSIA byť splnené tieto podmienky </a:t>
            </a:r>
            <a:r>
              <a:rPr lang="sk-SK" dirty="0" smtClean="0"/>
              <a:t>zo strany inštruktora a účastníkov kurzu:</a:t>
            </a:r>
          </a:p>
          <a:p>
            <a:endParaRPr lang="sk-SK" dirty="0"/>
          </a:p>
          <a:p>
            <a:endParaRPr lang="sk-SK" dirty="0" smtClean="0">
              <a:solidFill>
                <a:srgbClr val="00B050"/>
              </a:solidFill>
            </a:endParaRPr>
          </a:p>
          <a:p>
            <a:r>
              <a:rPr lang="sk-SK" dirty="0" smtClean="0">
                <a:solidFill>
                  <a:srgbClr val="00B050"/>
                </a:solidFill>
              </a:rPr>
              <a:t>Účastník kurzu </a:t>
            </a:r>
            <a:r>
              <a:rPr lang="sk-SK" dirty="0" smtClean="0"/>
              <a:t>má naplánovanú hodinu v rámci kurzu na daný čas.</a:t>
            </a:r>
          </a:p>
          <a:p>
            <a:endParaRPr lang="sk-SK" dirty="0" smtClean="0">
              <a:solidFill>
                <a:srgbClr val="00B050"/>
              </a:solidFill>
            </a:endParaRPr>
          </a:p>
          <a:p>
            <a:r>
              <a:rPr lang="sk-SK" dirty="0" smtClean="0">
                <a:solidFill>
                  <a:srgbClr val="00B050"/>
                </a:solidFill>
              </a:rPr>
              <a:t>Účastník kurzu </a:t>
            </a:r>
            <a:r>
              <a:rPr lang="sk-SK" dirty="0" smtClean="0"/>
              <a:t>sa identifikoval tokenom na identifikačnom zariadení v učebni.</a:t>
            </a:r>
          </a:p>
        </p:txBody>
      </p:sp>
    </p:spTree>
    <p:extLst>
      <p:ext uri="{BB962C8B-B14F-4D97-AF65-F5344CB8AC3E}">
        <p14:creationId xmlns:p14="http://schemas.microsoft.com/office/powerpoint/2010/main" val="333088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 uznanie hodiny musia byť splnené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2747316" y="2034745"/>
            <a:ext cx="6260757" cy="675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/>
                </a:solidFill>
              </a:rPr>
              <a:t> 14:00  - 14:45</a:t>
            </a:r>
            <a:endParaRPr lang="sk-SK" sz="2400" dirty="0">
              <a:solidFill>
                <a:schemeClr val="tx1"/>
              </a:solidFill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2747316" y="2732659"/>
            <a:ext cx="943234" cy="263611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 – 15 </a:t>
            </a:r>
            <a:endParaRPr lang="sk-SK" dirty="0"/>
          </a:p>
        </p:txBody>
      </p:sp>
      <p:sp>
        <p:nvSpPr>
          <p:cNvPr id="16" name="Obdĺžnik 15"/>
          <p:cNvSpPr/>
          <p:nvPr/>
        </p:nvSpPr>
        <p:spPr>
          <a:xfrm>
            <a:off x="2747316" y="3008069"/>
            <a:ext cx="943234" cy="2636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 -15</a:t>
            </a:r>
            <a:endParaRPr lang="sk-SK" dirty="0"/>
          </a:p>
        </p:txBody>
      </p:sp>
      <p:sp>
        <p:nvSpPr>
          <p:cNvPr id="17" name="Obdĺžnik 16"/>
          <p:cNvSpPr/>
          <p:nvPr/>
        </p:nvSpPr>
        <p:spPr>
          <a:xfrm>
            <a:off x="1795846" y="3018681"/>
            <a:ext cx="943234" cy="2636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 -15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>
          <a:xfrm>
            <a:off x="988538" y="2732659"/>
            <a:ext cx="1758778" cy="263611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 – 30 </a:t>
            </a:r>
            <a:endParaRPr lang="sk-SK" dirty="0"/>
          </a:p>
        </p:txBody>
      </p:sp>
      <p:sp>
        <p:nvSpPr>
          <p:cNvPr id="19" name="Obdĺžnik 18"/>
          <p:cNvSpPr/>
          <p:nvPr/>
        </p:nvSpPr>
        <p:spPr>
          <a:xfrm>
            <a:off x="9008072" y="2727353"/>
            <a:ext cx="943234" cy="2636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 - 15</a:t>
            </a:r>
            <a:endParaRPr lang="sk-SK" dirty="0"/>
          </a:p>
        </p:txBody>
      </p:sp>
      <p:sp>
        <p:nvSpPr>
          <p:cNvPr id="20" name="Obdĺžnik 19"/>
          <p:cNvSpPr/>
          <p:nvPr/>
        </p:nvSpPr>
        <p:spPr>
          <a:xfrm>
            <a:off x="9496162" y="3017341"/>
            <a:ext cx="943234" cy="254339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Ž – 15 Po I</a:t>
            </a:r>
            <a:endParaRPr lang="sk-SK" sz="1200" dirty="0"/>
          </a:p>
        </p:txBody>
      </p:sp>
      <p:sp>
        <p:nvSpPr>
          <p:cNvPr id="21" name="Obdĺžnik 20"/>
          <p:cNvSpPr/>
          <p:nvPr/>
        </p:nvSpPr>
        <p:spPr>
          <a:xfrm>
            <a:off x="2413687" y="5225021"/>
            <a:ext cx="5733536" cy="2718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 – minimum 35 minút medzi začiatkom a koncom hod.</a:t>
            </a:r>
            <a:endParaRPr lang="sk-SK" dirty="0"/>
          </a:p>
        </p:txBody>
      </p:sp>
      <p:sp>
        <p:nvSpPr>
          <p:cNvPr id="22" name="Obdĺžnik 21"/>
          <p:cNvSpPr/>
          <p:nvPr/>
        </p:nvSpPr>
        <p:spPr>
          <a:xfrm>
            <a:off x="2747316" y="4594846"/>
            <a:ext cx="5399906" cy="271849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 – minimum 30 minút od začiatku pípnutia inštruktora</a:t>
            </a:r>
            <a:endParaRPr lang="sk-SK" dirty="0"/>
          </a:p>
        </p:txBody>
      </p:sp>
      <p:cxnSp>
        <p:nvCxnSpPr>
          <p:cNvPr id="5" name="Rovná spojnica 4"/>
          <p:cNvCxnSpPr/>
          <p:nvPr/>
        </p:nvCxnSpPr>
        <p:spPr>
          <a:xfrm>
            <a:off x="2730842" y="2710248"/>
            <a:ext cx="0" cy="156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9008072" y="2710248"/>
            <a:ext cx="0" cy="15682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>
            <a:off x="2747316" y="3707027"/>
            <a:ext cx="6260756" cy="247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4662616" y="3348700"/>
            <a:ext cx="2257168" cy="35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Vyučovacia hodina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65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Príklady</a:t>
            </a:r>
            <a:r>
              <a:rPr lang="sk-SK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uznania účasti na hodine teórie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1800" dirty="0"/>
              <a:t>Pre uznanie účasti Účastníka na hodine musí mať Účastník úvodné a ukončovacie zaevidovanie tokenom v rozsahu minimálne 30 minút, pričom tento čas musí byť v okne naplánovanej hodiny a zároveň počas daného času musí byť súčasne zaevidovaný aj Inštruktor.</a:t>
            </a:r>
          </a:p>
          <a:p>
            <a:endParaRPr lang="sk-SK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2730842" y="3056238"/>
            <a:ext cx="6087762" cy="691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16:00 – 16:45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" name="Rovná spojnica 5"/>
          <p:cNvCxnSpPr/>
          <p:nvPr/>
        </p:nvCxnSpPr>
        <p:spPr>
          <a:xfrm>
            <a:off x="2730842" y="3748216"/>
            <a:ext cx="0" cy="13921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8818604" y="3748216"/>
            <a:ext cx="0" cy="13921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ĺžnik 7"/>
          <p:cNvSpPr/>
          <p:nvPr/>
        </p:nvSpPr>
        <p:spPr>
          <a:xfrm>
            <a:off x="2344358" y="5225920"/>
            <a:ext cx="7729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16:00</a:t>
            </a:r>
            <a:endParaRPr lang="sk-S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8432119" y="5250677"/>
            <a:ext cx="7729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16:45</a:t>
            </a:r>
            <a:endParaRPr lang="sk-S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2344357" y="3896498"/>
            <a:ext cx="4200603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- 15:50 – 16:28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246400" y="4260549"/>
            <a:ext cx="5090292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- 16:15 – 16:40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2730842" y="4577964"/>
            <a:ext cx="4444312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- 16:00 – 16:30</a:t>
            </a:r>
            <a:endParaRPr lang="sk-SK" dirty="0"/>
          </a:p>
        </p:txBody>
      </p:sp>
      <p:sp>
        <p:nvSpPr>
          <p:cNvPr id="14" name="Obdĺžnik 13"/>
          <p:cNvSpPr/>
          <p:nvPr/>
        </p:nvSpPr>
        <p:spPr>
          <a:xfrm>
            <a:off x="2730841" y="4894132"/>
            <a:ext cx="5605851" cy="2388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- 16:00 – 16:40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867031" y="6153665"/>
            <a:ext cx="529281" cy="2429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bdĺžnik 16"/>
          <p:cNvSpPr/>
          <p:nvPr/>
        </p:nvSpPr>
        <p:spPr>
          <a:xfrm>
            <a:off x="6124831" y="6153665"/>
            <a:ext cx="529281" cy="2429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Obdĺžnik 17"/>
          <p:cNvSpPr/>
          <p:nvPr/>
        </p:nvSpPr>
        <p:spPr>
          <a:xfrm>
            <a:off x="1396312" y="6046786"/>
            <a:ext cx="183095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Neuznaná hodina</a:t>
            </a:r>
            <a:endParaRPr lang="sk-S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6866211" y="6042066"/>
            <a:ext cx="159210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Uznaná hodina</a:t>
            </a:r>
            <a:endParaRPr lang="sk-S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930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Príklady</a:t>
            </a:r>
            <a:r>
              <a:rPr lang="sk-SK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uznania účasti na hodine teórie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.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2912074" y="2067698"/>
            <a:ext cx="6087762" cy="691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Vyučovacia hodina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" name="Rovná spojnica 5"/>
          <p:cNvCxnSpPr/>
          <p:nvPr/>
        </p:nvCxnSpPr>
        <p:spPr>
          <a:xfrm>
            <a:off x="2912074" y="2759676"/>
            <a:ext cx="0" cy="13921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8999836" y="2759676"/>
            <a:ext cx="0" cy="13921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ĺžnik 7"/>
          <p:cNvSpPr/>
          <p:nvPr/>
        </p:nvSpPr>
        <p:spPr>
          <a:xfrm>
            <a:off x="2525590" y="4237380"/>
            <a:ext cx="7729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16:00</a:t>
            </a:r>
            <a:endParaRPr lang="sk-S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8613351" y="4262137"/>
            <a:ext cx="7729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16:45</a:t>
            </a:r>
            <a:endParaRPr lang="sk-S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3408494" y="2907958"/>
            <a:ext cx="5591342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- 16:10 – 16:45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138617" y="3272009"/>
            <a:ext cx="4794421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- 16:05 – 16:34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690550" y="3588800"/>
            <a:ext cx="5453450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- 16:16 – 16:48</a:t>
            </a:r>
            <a:endParaRPr lang="sk-SK" dirty="0"/>
          </a:p>
        </p:txBody>
      </p:sp>
      <p:sp>
        <p:nvSpPr>
          <p:cNvPr id="13" name="Obdĺžnik 12"/>
          <p:cNvSpPr/>
          <p:nvPr/>
        </p:nvSpPr>
        <p:spPr>
          <a:xfrm>
            <a:off x="3138617" y="3905592"/>
            <a:ext cx="5861220" cy="2388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- 16:05 – 16:45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1048263" y="5165125"/>
            <a:ext cx="529281" cy="2429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bdĺžnik 14"/>
          <p:cNvSpPr/>
          <p:nvPr/>
        </p:nvSpPr>
        <p:spPr>
          <a:xfrm>
            <a:off x="6306063" y="5165125"/>
            <a:ext cx="529281" cy="2429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bdĺžnik 15"/>
          <p:cNvSpPr/>
          <p:nvPr/>
        </p:nvSpPr>
        <p:spPr>
          <a:xfrm>
            <a:off x="1577544" y="5058246"/>
            <a:ext cx="183095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Neuznaná hodina</a:t>
            </a:r>
            <a:endParaRPr lang="sk-S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6835344" y="5074935"/>
            <a:ext cx="159210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Uznaná hodina</a:t>
            </a:r>
            <a:endParaRPr lang="sk-S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715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Uznanie účasti na hodine v blokovej výučbe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>
                <a:solidFill>
                  <a:srgbClr val="FF0000"/>
                </a:solidFill>
              </a:rPr>
              <a:t>Inštruktor</a:t>
            </a:r>
            <a:r>
              <a:rPr lang="sk-SK" dirty="0" smtClean="0"/>
              <a:t> hodinu v blokovej výučbe musí ukončiť najneskôr do 15 minút po plánovanom ukončení hodiny </a:t>
            </a:r>
          </a:p>
          <a:p>
            <a:endParaRPr lang="sk-SK" dirty="0" smtClean="0"/>
          </a:p>
          <a:p>
            <a:r>
              <a:rPr lang="sk-SK" dirty="0" smtClean="0">
                <a:solidFill>
                  <a:srgbClr val="2A7E1C"/>
                </a:solidFill>
              </a:rPr>
              <a:t>Žiak</a:t>
            </a:r>
            <a:r>
              <a:rPr lang="sk-SK" dirty="0" smtClean="0"/>
              <a:t> má 15 minút na odhlásenie po inštruktorovi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421028" y="2185398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14:00 – 14:45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4452552" y="2185398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14:45 – 15:30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7484076" y="2185398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15:30 – 16:15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421028" y="3138295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1103872" y="3137779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9" name="Obdĺžnik 8"/>
          <p:cNvSpPr/>
          <p:nvPr/>
        </p:nvSpPr>
        <p:spPr>
          <a:xfrm>
            <a:off x="10536194" y="3137779"/>
            <a:ext cx="288324" cy="321275"/>
          </a:xfrm>
          <a:prstGeom prst="rect">
            <a:avLst/>
          </a:prstGeom>
          <a:solidFill>
            <a:srgbClr val="2A7E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Ž</a:t>
            </a:r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10219038" y="3137780"/>
            <a:ext cx="288324" cy="321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</a:t>
            </a:r>
            <a:endParaRPr lang="sk-SK" dirty="0"/>
          </a:p>
        </p:txBody>
      </p:sp>
      <p:cxnSp>
        <p:nvCxnSpPr>
          <p:cNvPr id="12" name="Rovná spojnica 11"/>
          <p:cNvCxnSpPr/>
          <p:nvPr/>
        </p:nvCxnSpPr>
        <p:spPr>
          <a:xfrm>
            <a:off x="1421028" y="2778522"/>
            <a:ext cx="0" cy="8543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10536194" y="2778522"/>
            <a:ext cx="0" cy="8543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 flipV="1">
            <a:off x="1421028" y="3057954"/>
            <a:ext cx="9115166" cy="82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ĺžnik 10"/>
          <p:cNvSpPr/>
          <p:nvPr/>
        </p:nvSpPr>
        <p:spPr>
          <a:xfrm>
            <a:off x="3756454" y="3066193"/>
            <a:ext cx="4407243" cy="392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Trojhodinový blok (3x45 minút)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200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Príklady</a:t>
            </a:r>
            <a:r>
              <a:rPr lang="sk-SK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</a:t>
            </a:r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znania </a:t>
            </a:r>
            <a:r>
              <a:rPr lang="sk-SK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účasti na </a:t>
            </a:r>
            <a:r>
              <a:rPr lang="sk-SK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hodine teórie </a:t>
            </a:r>
            <a:r>
              <a:rPr lang="sk-SK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 blokovej výučbe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423085" y="2784601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14:00 – 14:45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4454609" y="2784601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14:45 – 15:30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7486133" y="2784601"/>
            <a:ext cx="3031524" cy="593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15:30 – 16:15</a:t>
            </a:r>
            <a:endParaRPr lang="sk-SK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7" name="Rovná spojnica 6"/>
          <p:cNvCxnSpPr/>
          <p:nvPr/>
        </p:nvCxnSpPr>
        <p:spPr>
          <a:xfrm>
            <a:off x="1412790" y="3377725"/>
            <a:ext cx="0" cy="1926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ovná spojnica 7"/>
          <p:cNvCxnSpPr>
            <a:endCxn id="18" idx="0"/>
          </p:cNvCxnSpPr>
          <p:nvPr/>
        </p:nvCxnSpPr>
        <p:spPr>
          <a:xfrm>
            <a:off x="10527956" y="3377725"/>
            <a:ext cx="0" cy="1926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1026306" y="5304072"/>
            <a:ext cx="7729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14:00</a:t>
            </a:r>
            <a:endParaRPr lang="sk-S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10141471" y="5304072"/>
            <a:ext cx="7729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16:15</a:t>
            </a:r>
            <a:endParaRPr lang="sk-S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bdĺžnik 25"/>
          <p:cNvSpPr/>
          <p:nvPr/>
        </p:nvSpPr>
        <p:spPr>
          <a:xfrm>
            <a:off x="7486133" y="3862652"/>
            <a:ext cx="2294238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- 15:30 – 15:55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bdĺžnik 28"/>
          <p:cNvSpPr/>
          <p:nvPr/>
        </p:nvSpPr>
        <p:spPr>
          <a:xfrm>
            <a:off x="4434016" y="3862652"/>
            <a:ext cx="3031523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- 14:45 – 15:30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bdĺžnik 29"/>
          <p:cNvSpPr/>
          <p:nvPr/>
        </p:nvSpPr>
        <p:spPr>
          <a:xfrm>
            <a:off x="1412790" y="3862652"/>
            <a:ext cx="3031523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- 14:00 – 14:45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Obdĺžnik 32"/>
          <p:cNvSpPr/>
          <p:nvPr/>
        </p:nvSpPr>
        <p:spPr>
          <a:xfrm>
            <a:off x="1958137" y="337772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Obdĺžnik 33"/>
          <p:cNvSpPr/>
          <p:nvPr/>
        </p:nvSpPr>
        <p:spPr>
          <a:xfrm>
            <a:off x="7486131" y="4328676"/>
            <a:ext cx="3057267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- 15:30 – 16:15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Obdĺžnik 34"/>
          <p:cNvSpPr/>
          <p:nvPr/>
        </p:nvSpPr>
        <p:spPr>
          <a:xfrm>
            <a:off x="4434015" y="4328676"/>
            <a:ext cx="3031523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- 14:45 – 15:30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Obdĺžnik 35"/>
          <p:cNvSpPr/>
          <p:nvPr/>
        </p:nvSpPr>
        <p:spPr>
          <a:xfrm>
            <a:off x="1960194" y="4328676"/>
            <a:ext cx="2494414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- 14:14 – 14:45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Obdĺžnik 39"/>
          <p:cNvSpPr/>
          <p:nvPr/>
        </p:nvSpPr>
        <p:spPr>
          <a:xfrm>
            <a:off x="7496430" y="5105721"/>
            <a:ext cx="3010931" cy="2388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sk-SK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- 15:30 – 16:15</a:t>
            </a:r>
            <a:endParaRPr lang="sk-SK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Obdĺžnik 40"/>
          <p:cNvSpPr/>
          <p:nvPr/>
        </p:nvSpPr>
        <p:spPr>
          <a:xfrm>
            <a:off x="4444314" y="5105721"/>
            <a:ext cx="3072711" cy="2388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sk-SK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- 14:45 – 15:30</a:t>
            </a:r>
            <a:endParaRPr lang="sk-SK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Obdĺžnik 41"/>
          <p:cNvSpPr/>
          <p:nvPr/>
        </p:nvSpPr>
        <p:spPr>
          <a:xfrm>
            <a:off x="1443679" y="5105721"/>
            <a:ext cx="3031523" cy="2388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sk-SK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- 14:00 – 14:45</a:t>
            </a:r>
            <a:endParaRPr lang="sk-SK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Obdĺžnik 42"/>
          <p:cNvSpPr/>
          <p:nvPr/>
        </p:nvSpPr>
        <p:spPr>
          <a:xfrm>
            <a:off x="7491280" y="3463845"/>
            <a:ext cx="2289091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- 15:30 – 15:55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Obdĺžnik 43"/>
          <p:cNvSpPr/>
          <p:nvPr/>
        </p:nvSpPr>
        <p:spPr>
          <a:xfrm>
            <a:off x="4439163" y="3463845"/>
            <a:ext cx="3031523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- 14:45 – 15:30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1987381" y="3463845"/>
            <a:ext cx="2462079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- 14:17 – 14:45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Obdĺžnik 45"/>
          <p:cNvSpPr/>
          <p:nvPr/>
        </p:nvSpPr>
        <p:spPr>
          <a:xfrm>
            <a:off x="7486131" y="4702072"/>
            <a:ext cx="3057267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- 15:30 – 16:15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Obdĺžnik 46"/>
          <p:cNvSpPr/>
          <p:nvPr/>
        </p:nvSpPr>
        <p:spPr>
          <a:xfrm>
            <a:off x="4434015" y="4702072"/>
            <a:ext cx="3031523" cy="2388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- 14:45 – 15:30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Obdĺžnik 47"/>
          <p:cNvSpPr/>
          <p:nvPr/>
        </p:nvSpPr>
        <p:spPr>
          <a:xfrm>
            <a:off x="2005912" y="4702072"/>
            <a:ext cx="2448695" cy="238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Ž - 14:17 – 14:45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Obdĺžnik 48"/>
          <p:cNvSpPr/>
          <p:nvPr/>
        </p:nvSpPr>
        <p:spPr>
          <a:xfrm>
            <a:off x="867031" y="6153665"/>
            <a:ext cx="529281" cy="2429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0" name="Obdĺžnik 49"/>
          <p:cNvSpPr/>
          <p:nvPr/>
        </p:nvSpPr>
        <p:spPr>
          <a:xfrm>
            <a:off x="6124831" y="6153665"/>
            <a:ext cx="529281" cy="2429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1" name="Obdĺžnik 50"/>
          <p:cNvSpPr/>
          <p:nvPr/>
        </p:nvSpPr>
        <p:spPr>
          <a:xfrm>
            <a:off x="1396312" y="6046786"/>
            <a:ext cx="183095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Neuznaná hodina</a:t>
            </a:r>
            <a:endParaRPr lang="sk-S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6720973" y="6068663"/>
            <a:ext cx="159210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Uznaná hodina</a:t>
            </a:r>
            <a:endParaRPr lang="sk-S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593545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524</Words>
  <Application>Microsoft Office PowerPoint</Application>
  <PresentationFormat>Širokouhlá</PresentationFormat>
  <Paragraphs>153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Motív Office</vt:lpstr>
      <vt:lpstr>Pravidlá identifikácie teoretickej výučby</vt:lpstr>
      <vt:lpstr>Teoretická výučba je štandardne vedená v</vt:lpstr>
      <vt:lpstr>Na vyučovaní musia byť prítomný</vt:lpstr>
      <vt:lpstr>Pre uznanie hodiny musia byť splnené</vt:lpstr>
      <vt:lpstr>Pre uznanie hodiny musia byť splnené</vt:lpstr>
      <vt:lpstr>Príklady uznania účasti na hodine teórie</vt:lpstr>
      <vt:lpstr>Príklady uznania účasti na hodine teórie</vt:lpstr>
      <vt:lpstr>Uznanie účasti na hodine v blokovej výučbe</vt:lpstr>
      <vt:lpstr>Príklady uznania účasti na hodine teórie v blokovej výučbe</vt:lpstr>
      <vt:lpstr>Náhradné vyučovacie hodiny</vt:lpstr>
      <vt:lpstr>Pripojenie náhradnej vyučovacej hodiny k blokovej hodine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Pravidlá identifikácie teoretickej výučby</dc:title>
  <dc:creator>Lenovo</dc:creator>
  <cp:lastModifiedBy>Martin ONUŠKA</cp:lastModifiedBy>
  <cp:revision>32</cp:revision>
  <dcterms:created xsi:type="dcterms:W3CDTF">2016-12-12T19:53:23Z</dcterms:created>
  <dcterms:modified xsi:type="dcterms:W3CDTF">2017-02-21T10:06:39Z</dcterms:modified>
</cp:coreProperties>
</file>